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32099250" cy="42208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99FF"/>
    <a:srgbClr val="0066FF"/>
    <a:srgbClr val="006600"/>
    <a:srgbClr val="99FF33"/>
    <a:srgbClr val="C0C0C0"/>
    <a:srgbClr val="FF33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758" autoAdjust="0"/>
  </p:normalViewPr>
  <p:slideViewPr>
    <p:cSldViewPr snapToGrid="0">
      <p:cViewPr varScale="1">
        <p:scale>
          <a:sx n="22" d="100"/>
          <a:sy n="22" d="100"/>
        </p:scale>
        <p:origin x="-1638" y="-18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096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526" tIns="212263" rIns="424526" bIns="212263" numCol="1" anchor="t" anchorCtr="0" compatLnSpc="1">
            <a:prstTxWarp prst="textNoShape">
              <a:avLst/>
            </a:prstTxWarp>
          </a:bodyPr>
          <a:lstStyle>
            <a:lvl1pPr defTabSz="4244975">
              <a:defRPr sz="5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189575" y="0"/>
            <a:ext cx="139096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526" tIns="212263" rIns="424526" bIns="212263" numCol="1" anchor="t" anchorCtr="0" compatLnSpc="1">
            <a:prstTxWarp prst="textNoShape">
              <a:avLst/>
            </a:prstTxWarp>
          </a:bodyPr>
          <a:lstStyle>
            <a:lvl1pPr algn="r" defTabSz="4244975">
              <a:defRPr sz="5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101838"/>
            <a:ext cx="139096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526" tIns="212263" rIns="424526" bIns="212263" numCol="1" anchor="b" anchorCtr="0" compatLnSpc="1">
            <a:prstTxWarp prst="textNoShape">
              <a:avLst/>
            </a:prstTxWarp>
          </a:bodyPr>
          <a:lstStyle>
            <a:lvl1pPr defTabSz="4244975">
              <a:defRPr sz="5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189575" y="40101838"/>
            <a:ext cx="139096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526" tIns="212263" rIns="424526" bIns="212263" numCol="1" anchor="b" anchorCtr="0" compatLnSpc="1">
            <a:prstTxWarp prst="textNoShape">
              <a:avLst/>
            </a:prstTxWarp>
          </a:bodyPr>
          <a:lstStyle>
            <a:lvl1pPr algn="r" defTabSz="4244975">
              <a:defRPr sz="5600"/>
            </a:lvl1pPr>
          </a:lstStyle>
          <a:p>
            <a:pPr>
              <a:defRPr/>
            </a:pPr>
            <a:fld id="{14DB6E1A-6FB2-4CD6-A326-AD3B1517A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096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638" y="0"/>
            <a:ext cx="139096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97513" y="3165475"/>
            <a:ext cx="21104225" cy="15828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9925" y="20048538"/>
            <a:ext cx="25679400" cy="189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090725"/>
            <a:ext cx="139096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638" y="40090725"/>
            <a:ext cx="139096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38F817-17C6-44D1-AF13-89B6FF333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5AF99-B6A4-45AD-BCF7-BA6D7B44FF5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192" y="10226675"/>
            <a:ext cx="37308817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006" y="18653125"/>
            <a:ext cx="3072319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3099-C4CF-4E75-9169-D54C0686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C780-5B60-437E-B2F9-E3455F6D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805" y="2925764"/>
            <a:ext cx="9327204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192" y="2925764"/>
            <a:ext cx="27825971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1EAD-CC93-455F-A993-C028C518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82D5-3E02-4ADF-B9B4-E451D131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911" y="21153439"/>
            <a:ext cx="3730719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911" y="13952538"/>
            <a:ext cx="3730719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BA7B-9328-4CFD-85B6-5671D3958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192" y="9509126"/>
            <a:ext cx="1857658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3422" y="9509126"/>
            <a:ext cx="1857658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0321-FB57-414E-AEA7-FD02EDAB7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09" y="1317625"/>
            <a:ext cx="3950078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208" y="7369176"/>
            <a:ext cx="1939209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208" y="10439401"/>
            <a:ext cx="1939209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796" y="7369176"/>
            <a:ext cx="19400196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796" y="10439401"/>
            <a:ext cx="19400196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8911-7525-4CC7-9520-07D595CA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E2B7-4032-43B6-BE64-615FA7896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1FD9-819E-43B5-B7C3-C31A0D9AE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09" y="1311275"/>
            <a:ext cx="14439089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592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209" y="6888163"/>
            <a:ext cx="14439089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947E-7889-44D9-9C9D-277FB9963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94" y="23042564"/>
            <a:ext cx="2633601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94" y="2941639"/>
            <a:ext cx="2633601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94" y="25763539"/>
            <a:ext cx="2633601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2B4B-CDC4-4267-9ADF-1BCB35AA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5763"/>
            <a:ext cx="37309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9541" tIns="84768" rIns="169541" bIns="84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09125"/>
            <a:ext cx="37309425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9541" tIns="84768" rIns="169541" bIns="84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541" tIns="84768" rIns="169541" bIns="84768" numCol="1" anchor="t" anchorCtr="0" compatLnSpc="1">
            <a:prstTxWarp prst="textNoShape">
              <a:avLst/>
            </a:prstTxWarp>
          </a:bodyPr>
          <a:lstStyle>
            <a:lvl1pPr>
              <a:defRPr sz="2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2638"/>
            <a:ext cx="13896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541" tIns="84768" rIns="169541" bIns="84768" numCol="1" anchor="t" anchorCtr="0" compatLnSpc="1">
            <a:prstTxWarp prst="textNoShape">
              <a:avLst/>
            </a:prstTxWarp>
          </a:bodyPr>
          <a:lstStyle>
            <a:lvl1pPr algn="ctr">
              <a:defRPr sz="2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541" tIns="84768" rIns="169541" bIns="84768" numCol="1" anchor="t" anchorCtr="0" compatLnSpc="1">
            <a:prstTxWarp prst="textNoShape">
              <a:avLst/>
            </a:prstTxWarp>
          </a:bodyPr>
          <a:lstStyle>
            <a:lvl1pPr algn="r">
              <a:defRPr sz="2800" smtClean="0"/>
            </a:lvl1pPr>
          </a:lstStyle>
          <a:p>
            <a:pPr>
              <a:defRPr/>
            </a:pPr>
            <a:fld id="{73ECF2D4-B3AC-43A2-9995-22A28460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93863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93863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2pPr>
      <a:lvl3pPr algn="ctr" defTabSz="1693863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3pPr>
      <a:lvl4pPr algn="ctr" defTabSz="1693863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4pPr>
      <a:lvl5pPr algn="ctr" defTabSz="1693863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5pPr>
      <a:lvl6pPr marL="457200" algn="ctr" defTabSz="1693863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6pPr>
      <a:lvl7pPr marL="914400" algn="ctr" defTabSz="1693863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7pPr>
      <a:lvl8pPr marL="1371600" algn="ctr" defTabSz="1693863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8pPr>
      <a:lvl9pPr marL="1828800" algn="ctr" defTabSz="1693863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9pPr>
    </p:titleStyle>
    <p:bodyStyle>
      <a:lvl1pPr marL="631825" indent="-631825" algn="l" defTabSz="1693863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77950" indent="-527050" algn="l" defTabSz="1693863" rtl="0" eaLnBrk="0" fontAlgn="base" hangingPunct="0">
        <a:spcBef>
          <a:spcPct val="20000"/>
        </a:spcBef>
        <a:spcAft>
          <a:spcPct val="0"/>
        </a:spcAft>
        <a:buChar char="–"/>
        <a:defRPr sz="5200">
          <a:solidFill>
            <a:schemeClr val="tx1"/>
          </a:solidFill>
          <a:latin typeface="+mn-lt"/>
        </a:defRPr>
      </a:lvl2pPr>
      <a:lvl3pPr marL="2122488" indent="-428625" algn="l" defTabSz="1693863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967038" indent="-422275" algn="l" defTabSz="1693863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3817938" indent="-430213" algn="l" defTabSz="1693863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4275138" indent="-430213" algn="l" defTabSz="169386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4732338" indent="-430213" algn="l" defTabSz="169386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5189538" indent="-430213" algn="l" defTabSz="169386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5646738" indent="-430213" algn="l" defTabSz="169386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833257" y="487363"/>
            <a:ext cx="34877829" cy="210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402" tIns="38701" rIns="77402" bIns="38701">
            <a:spAutoFit/>
          </a:bodyPr>
          <a:lstStyle/>
          <a:p>
            <a:pPr algn="ctr" defTabSz="776288">
              <a:spcBef>
                <a:spcPct val="50000"/>
              </a:spcBef>
            </a:pPr>
            <a:r>
              <a:rPr lang="en-US" sz="6600" b="1" dirty="0" smtClean="0">
                <a:latin typeface="Palatino Linotype" pitchFamily="18" charset="0"/>
              </a:rPr>
              <a:t>A Multidecadal Midge-Based Temperature Reconstruction From the </a:t>
            </a:r>
            <a:r>
              <a:rPr lang="en-US" sz="6600" b="1" smtClean="0">
                <a:latin typeface="Palatino Linotype" pitchFamily="18" charset="0"/>
              </a:rPr>
              <a:t>Great Basin, United States </a:t>
            </a:r>
            <a:r>
              <a:rPr lang="en-US" sz="6600" b="1" dirty="0" smtClean="0">
                <a:latin typeface="Palatino Linotype" pitchFamily="18" charset="0"/>
              </a:rPr>
              <a:t>Provides Evidence of Warmer Conditions During The Medieval Climatic Anomaly</a:t>
            </a:r>
            <a:endParaRPr lang="en-US" sz="6600" dirty="0">
              <a:latin typeface="Palatino Linotype" pitchFamily="18" charset="0"/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616200" y="3382963"/>
            <a:ext cx="39065200" cy="81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algn="ctr" defTabSz="776288"/>
            <a:r>
              <a:rPr lang="en-US" sz="4800" b="1" baseline="30000" dirty="0" smtClean="0">
                <a:latin typeface="Palatino Linotype" pitchFamily="18" charset="0"/>
              </a:rPr>
              <a:t>1</a:t>
            </a:r>
            <a:r>
              <a:rPr lang="en-US" sz="4800" b="1" dirty="0" smtClean="0">
                <a:latin typeface="Palatino Linotype" pitchFamily="18" charset="0"/>
              </a:rPr>
              <a:t>Department </a:t>
            </a:r>
            <a:r>
              <a:rPr lang="en-US" sz="4800" b="1" dirty="0">
                <a:latin typeface="Palatino Linotype" pitchFamily="18" charset="0"/>
              </a:rPr>
              <a:t>of Geography, The Ohio State </a:t>
            </a:r>
            <a:r>
              <a:rPr lang="en-US" sz="4800" b="1" dirty="0" smtClean="0">
                <a:latin typeface="Palatino Linotype" pitchFamily="18" charset="0"/>
              </a:rPr>
              <a:t>University</a:t>
            </a:r>
            <a:endParaRPr lang="en-US" sz="4800" b="1" dirty="0">
              <a:latin typeface="Palatino Linotype" pitchFamily="18" charset="0"/>
            </a:endParaRPr>
          </a:p>
        </p:txBody>
      </p:sp>
      <p:sp>
        <p:nvSpPr>
          <p:cNvPr id="2052" name="Text Box 36"/>
          <p:cNvSpPr txBox="1">
            <a:spLocks noChangeArrowheads="1"/>
          </p:cNvSpPr>
          <p:nvPr/>
        </p:nvSpPr>
        <p:spPr bwMode="auto">
          <a:xfrm>
            <a:off x="930275" y="4482415"/>
            <a:ext cx="48164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defTabSz="776288" eaLnBrk="0" hangingPunct="0"/>
            <a:r>
              <a:rPr lang="en-US" sz="4700" b="1" dirty="0">
                <a:solidFill>
                  <a:srgbClr val="FF3300"/>
                </a:solidFill>
                <a:latin typeface="Arial" charset="0"/>
              </a:rPr>
              <a:t>Introduction</a:t>
            </a:r>
          </a:p>
        </p:txBody>
      </p:sp>
      <p:sp>
        <p:nvSpPr>
          <p:cNvPr id="2054" name="Rectangle 45"/>
          <p:cNvSpPr>
            <a:spLocks noChangeArrowheads="1"/>
          </p:cNvSpPr>
          <p:nvPr/>
        </p:nvSpPr>
        <p:spPr bwMode="auto">
          <a:xfrm>
            <a:off x="7324725" y="2544763"/>
            <a:ext cx="301164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algn="ctr" defTabSz="776288"/>
            <a:r>
              <a:rPr lang="en-US" sz="5400" b="1" dirty="0">
                <a:latin typeface="Palatino Linotype" pitchFamily="18" charset="0"/>
              </a:rPr>
              <a:t>Scott </a:t>
            </a:r>
            <a:r>
              <a:rPr lang="en-US" sz="5400" b="1" dirty="0" smtClean="0">
                <a:latin typeface="Palatino Linotype" pitchFamily="18" charset="0"/>
              </a:rPr>
              <a:t>Reinemann</a:t>
            </a:r>
            <a:r>
              <a:rPr lang="en-US" sz="5400" b="1" baseline="30000" dirty="0" smtClean="0">
                <a:latin typeface="Palatino Linotype" pitchFamily="18" charset="0"/>
              </a:rPr>
              <a:t>1</a:t>
            </a:r>
            <a:r>
              <a:rPr lang="en-US" sz="5400" b="1" dirty="0" smtClean="0">
                <a:latin typeface="Palatino Linotype" pitchFamily="18" charset="0"/>
              </a:rPr>
              <a:t> and </a:t>
            </a:r>
            <a:r>
              <a:rPr lang="en-US" sz="5400" b="1" dirty="0">
                <a:latin typeface="Palatino Linotype" pitchFamily="18" charset="0"/>
              </a:rPr>
              <a:t>David </a:t>
            </a:r>
            <a:r>
              <a:rPr lang="en-US" sz="5400" b="1" dirty="0" smtClean="0">
                <a:latin typeface="Palatino Linotype" pitchFamily="18" charset="0"/>
              </a:rPr>
              <a:t>Porinchu</a:t>
            </a:r>
            <a:r>
              <a:rPr lang="en-US" sz="5400" b="1" baseline="30000" dirty="0" smtClean="0">
                <a:latin typeface="Palatino Linotype" pitchFamily="18" charset="0"/>
              </a:rPr>
              <a:t>1</a:t>
            </a:r>
            <a:r>
              <a:rPr lang="en-US" sz="5400" b="1" dirty="0" smtClean="0">
                <a:latin typeface="Palatino Linotype" pitchFamily="18" charset="0"/>
              </a:rPr>
              <a:t> </a:t>
            </a:r>
            <a:endParaRPr lang="en-US" sz="5400" b="1" baseline="30000" dirty="0">
              <a:latin typeface="Palatino Linotype" pitchFamily="18" charset="0"/>
            </a:endParaRPr>
          </a:p>
        </p:txBody>
      </p:sp>
      <p:sp>
        <p:nvSpPr>
          <p:cNvPr id="2055" name="Rectangle 54"/>
          <p:cNvSpPr>
            <a:spLocks noChangeArrowheads="1"/>
          </p:cNvSpPr>
          <p:nvPr/>
        </p:nvSpPr>
        <p:spPr bwMode="auto">
          <a:xfrm>
            <a:off x="731609" y="20381913"/>
            <a:ext cx="141636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defTabSz="776288"/>
            <a:r>
              <a:rPr lang="en-US" sz="4700" b="1" dirty="0">
                <a:solidFill>
                  <a:srgbClr val="FF3300"/>
                </a:solidFill>
                <a:latin typeface="Arial" charset="0"/>
              </a:rPr>
              <a:t>Study Site and Methodology</a:t>
            </a:r>
          </a:p>
          <a:p>
            <a:pPr defTabSz="776288">
              <a:buFontTx/>
              <a:buChar char="•"/>
            </a:pPr>
            <a:r>
              <a:rPr lang="en-US" sz="4300" b="1" dirty="0"/>
              <a:t> </a:t>
            </a:r>
            <a:r>
              <a:rPr lang="en-US" sz="3600" b="1" dirty="0">
                <a:latin typeface="Palatino Linotype" pitchFamily="18" charset="0"/>
              </a:rPr>
              <a:t>A 328 cm sediment core was recovered from Stella Lake (Fig. 3), a small (~ 3ha), shallow (2.0m), high elevation (3,150m)  lake in August </a:t>
            </a:r>
            <a:r>
              <a:rPr lang="en-US" sz="3600" b="1" dirty="0" smtClean="0">
                <a:latin typeface="Palatino Linotype" pitchFamily="18" charset="0"/>
              </a:rPr>
              <a:t>2007.</a:t>
            </a:r>
            <a:endParaRPr lang="en-US" sz="3600" b="1" dirty="0">
              <a:latin typeface="Palatino Linotype" pitchFamily="18" charset="0"/>
            </a:endParaRPr>
          </a:p>
          <a:p>
            <a:pPr defTabSz="776288">
              <a:buFontTx/>
              <a:buChar char="•"/>
            </a:pPr>
            <a:r>
              <a:rPr lang="en-US" sz="3600" b="1" dirty="0">
                <a:latin typeface="Palatino Linotype" pitchFamily="18" charset="0"/>
              </a:rPr>
              <a:t> Loss-on-Ignition (LOI) analysis was conducted at 0.5 cm resolution following </a:t>
            </a:r>
            <a:r>
              <a:rPr lang="en-US" sz="3600" b="1" dirty="0" err="1">
                <a:latin typeface="Palatino Linotype" pitchFamily="18" charset="0"/>
              </a:rPr>
              <a:t>Heiri</a:t>
            </a:r>
            <a:r>
              <a:rPr lang="en-US" sz="3600" b="1" dirty="0">
                <a:latin typeface="Palatino Linotype" pitchFamily="18" charset="0"/>
              </a:rPr>
              <a:t> et al. (2001).</a:t>
            </a:r>
            <a:r>
              <a:rPr lang="en-US" sz="3600" dirty="0">
                <a:latin typeface="Palatino Linotype" pitchFamily="18" charset="0"/>
              </a:rPr>
              <a:t> </a:t>
            </a:r>
          </a:p>
        </p:txBody>
      </p:sp>
      <p:sp>
        <p:nvSpPr>
          <p:cNvPr id="2056" name="Rectangle 311"/>
          <p:cNvSpPr>
            <a:spLocks noChangeArrowheads="1"/>
          </p:cNvSpPr>
          <p:nvPr/>
        </p:nvSpPr>
        <p:spPr bwMode="auto">
          <a:xfrm>
            <a:off x="30006925" y="13859343"/>
            <a:ext cx="3773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402" tIns="38701" rIns="77402" bIns="38701">
            <a:spAutoFit/>
          </a:bodyPr>
          <a:lstStyle/>
          <a:p>
            <a:pPr defTabSz="776288"/>
            <a:r>
              <a:rPr lang="en-US" sz="4700" b="1">
                <a:solidFill>
                  <a:srgbClr val="FF3300"/>
                </a:solidFill>
                <a:latin typeface="Arial" charset="0"/>
              </a:rPr>
              <a:t>Conclusions</a:t>
            </a:r>
          </a:p>
        </p:txBody>
      </p:sp>
      <p:sp>
        <p:nvSpPr>
          <p:cNvPr id="2057" name="Rectangle 312"/>
          <p:cNvSpPr>
            <a:spLocks noChangeArrowheads="1"/>
          </p:cNvSpPr>
          <p:nvPr/>
        </p:nvSpPr>
        <p:spPr bwMode="auto">
          <a:xfrm>
            <a:off x="30083125" y="28631923"/>
            <a:ext cx="13106400" cy="35252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defTabSz="776288"/>
            <a:r>
              <a:rPr lang="en-US" sz="2800" b="1" dirty="0">
                <a:solidFill>
                  <a:srgbClr val="FF3300"/>
                </a:solidFill>
                <a:latin typeface="Palatino Linotype" pitchFamily="18" charset="0"/>
              </a:rPr>
              <a:t>Acknowledgements</a:t>
            </a:r>
            <a:r>
              <a:rPr lang="en-US" sz="2800" b="1" dirty="0">
                <a:solidFill>
                  <a:schemeClr val="accent2"/>
                </a:solidFill>
                <a:latin typeface="Palatino Linotype" pitchFamily="18" charset="0"/>
              </a:rPr>
              <a:t>:  </a:t>
            </a:r>
            <a:r>
              <a:rPr lang="en-US" sz="2800" b="1" dirty="0">
                <a:latin typeface="Palatino Linotype" pitchFamily="18" charset="0"/>
              </a:rPr>
              <a:t>We would like to thank Gretchen Baker (Staff Ecologist, Great Basin National Park, GBNP) and </a:t>
            </a:r>
            <a:r>
              <a:rPr lang="en-US" sz="2800" b="1" dirty="0" smtClean="0">
                <a:latin typeface="Palatino Linotype" pitchFamily="18" charset="0"/>
              </a:rPr>
              <a:t>Andy Ferguson (Superintendent</a:t>
            </a:r>
            <a:r>
              <a:rPr lang="en-US" sz="2800" b="1" dirty="0">
                <a:latin typeface="Palatino Linotype" pitchFamily="18" charset="0"/>
              </a:rPr>
              <a:t>, GBNP) for providing access to the research sites and facilitating our research, and Terry and Debbie Steadman for providing logistical support and local knowledge. We would also like to thank </a:t>
            </a:r>
            <a:r>
              <a:rPr lang="en-US" sz="2800" b="1" dirty="0" smtClean="0">
                <a:latin typeface="Palatino Linotype" pitchFamily="18" charset="0"/>
              </a:rPr>
              <a:t>Jim </a:t>
            </a:r>
            <a:r>
              <a:rPr lang="en-US" sz="2800" b="1" dirty="0" err="1">
                <a:latin typeface="Palatino Linotype" pitchFamily="18" charset="0"/>
              </a:rPr>
              <a:t>DeGrand</a:t>
            </a:r>
            <a:r>
              <a:rPr lang="en-US" sz="2800" b="1" dirty="0">
                <a:latin typeface="Palatino Linotype" pitchFamily="18" charset="0"/>
              </a:rPr>
              <a:t> for </a:t>
            </a:r>
            <a:r>
              <a:rPr lang="en-US" sz="2800" b="1" dirty="0" smtClean="0">
                <a:latin typeface="Palatino Linotype" pitchFamily="18" charset="0"/>
              </a:rPr>
              <a:t>his </a:t>
            </a:r>
            <a:r>
              <a:rPr lang="en-US" sz="2800" b="1" dirty="0">
                <a:latin typeface="Palatino Linotype" pitchFamily="18" charset="0"/>
              </a:rPr>
              <a:t>unyielding assistance in the field.  We acknowledge The Western National Park Association (WPNA) and Department of Geography at The Ohio State University for funding this research.</a:t>
            </a:r>
            <a:r>
              <a:rPr lang="en-US" sz="2800" dirty="0">
                <a:latin typeface="Palatino Linotype" pitchFamily="18" charset="0"/>
              </a:rPr>
              <a:t> </a:t>
            </a:r>
          </a:p>
        </p:txBody>
      </p:sp>
      <p:pic>
        <p:nvPicPr>
          <p:cNvPr id="2058" name="Picture 480" descr="IPL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706563"/>
            <a:ext cx="32686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6488" y="1630363"/>
            <a:ext cx="2428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485"/>
          <p:cNvSpPr>
            <a:spLocks noChangeArrowheads="1"/>
          </p:cNvSpPr>
          <p:nvPr/>
        </p:nvSpPr>
        <p:spPr bwMode="auto">
          <a:xfrm>
            <a:off x="16384815" y="13582651"/>
            <a:ext cx="97266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7" rIns="92850" bIns="46427">
            <a:spAutoFit/>
          </a:bodyPr>
          <a:lstStyle/>
          <a:p>
            <a:pPr defTabSz="925513"/>
            <a:r>
              <a:rPr lang="en-US" sz="4700" b="1" dirty="0">
                <a:solidFill>
                  <a:srgbClr val="FF3300"/>
                </a:solidFill>
                <a:latin typeface="Arial" charset="0"/>
              </a:rPr>
              <a:t>Results and Discussion</a:t>
            </a:r>
          </a:p>
        </p:txBody>
      </p:sp>
      <p:sp>
        <p:nvSpPr>
          <p:cNvPr id="2061" name="Rectangle 512"/>
          <p:cNvSpPr>
            <a:spLocks noChangeArrowheads="1"/>
          </p:cNvSpPr>
          <p:nvPr/>
        </p:nvSpPr>
        <p:spPr bwMode="auto">
          <a:xfrm>
            <a:off x="18919825" y="10004425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7" rIns="92850" bIns="46427">
            <a:spAutoFit/>
          </a:bodyPr>
          <a:lstStyle/>
          <a:p>
            <a:pPr defTabSz="925513"/>
            <a:r>
              <a:rPr lang="en-US" sz="2800">
                <a:latin typeface="Arial" charset="0"/>
              </a:rPr>
              <a:t>Table 1: AMS </a:t>
            </a:r>
            <a:r>
              <a:rPr lang="en-US" sz="2800" baseline="30000">
                <a:latin typeface="Arial" charset="0"/>
              </a:rPr>
              <a:t>14</a:t>
            </a:r>
            <a:r>
              <a:rPr lang="en-US" sz="2800">
                <a:latin typeface="Arial" charset="0"/>
              </a:rPr>
              <a:t>C dates for the Stella Lake. </a:t>
            </a:r>
          </a:p>
        </p:txBody>
      </p:sp>
      <p:sp>
        <p:nvSpPr>
          <p:cNvPr id="2062" name="Rectangle 513"/>
          <p:cNvSpPr>
            <a:spLocks noChangeArrowheads="1"/>
          </p:cNvSpPr>
          <p:nvPr/>
        </p:nvSpPr>
        <p:spPr bwMode="auto">
          <a:xfrm>
            <a:off x="16338323" y="14417676"/>
            <a:ext cx="12684125" cy="72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7" rIns="92850" bIns="46427">
            <a:spAutoFit/>
          </a:bodyPr>
          <a:lstStyle/>
          <a:p>
            <a:pPr defTabSz="925513" eaLnBrk="0" hangingPunct="0">
              <a:buFontTx/>
              <a:buChar char="•"/>
            </a:pPr>
            <a:r>
              <a:rPr lang="en-US" sz="3600" b="1" dirty="0">
                <a:latin typeface="Palatino Linotype" pitchFamily="18" charset="0"/>
              </a:rPr>
              <a:t>A total of </a:t>
            </a:r>
            <a:r>
              <a:rPr lang="en-US" sz="3600" b="1" dirty="0" smtClean="0">
                <a:latin typeface="Palatino Linotype" pitchFamily="18" charset="0"/>
              </a:rPr>
              <a:t>12 </a:t>
            </a:r>
            <a:r>
              <a:rPr lang="en-US" sz="3600" b="1" dirty="0">
                <a:latin typeface="Palatino Linotype" pitchFamily="18" charset="0"/>
              </a:rPr>
              <a:t>midge taxa were identified in the Stella Lake core (Fig. 4). The midge community experienced significant compositional turnover throughout the </a:t>
            </a:r>
            <a:r>
              <a:rPr lang="en-US" sz="3600" b="1" dirty="0" smtClean="0">
                <a:latin typeface="Palatino Linotype" pitchFamily="18" charset="0"/>
              </a:rPr>
              <a:t>~2000 </a:t>
            </a:r>
            <a:r>
              <a:rPr lang="en-US" sz="3600" b="1" dirty="0">
                <a:latin typeface="Palatino Linotype" pitchFamily="18" charset="0"/>
              </a:rPr>
              <a:t>yr record. </a:t>
            </a:r>
          </a:p>
          <a:p>
            <a:pPr defTabSz="925513" eaLnBrk="0" hangingPunct="0">
              <a:buFontTx/>
              <a:buChar char="•"/>
            </a:pPr>
            <a:r>
              <a:rPr lang="en-US" sz="3600" b="1" dirty="0">
                <a:latin typeface="Palatino Linotype" pitchFamily="18" charset="0"/>
              </a:rPr>
              <a:t>The major taxa comprising </a:t>
            </a:r>
            <a:r>
              <a:rPr lang="en-US" sz="3600" b="1" dirty="0" smtClean="0">
                <a:latin typeface="Palatino Linotype" pitchFamily="18" charset="0"/>
              </a:rPr>
              <a:t>the MCA midge </a:t>
            </a:r>
            <a:r>
              <a:rPr lang="en-US" sz="3600" b="1" dirty="0">
                <a:latin typeface="Palatino Linotype" pitchFamily="18" charset="0"/>
              </a:rPr>
              <a:t>community are: </a:t>
            </a:r>
            <a:r>
              <a:rPr lang="en-US" sz="3600" b="1" i="1" dirty="0" err="1" smtClean="0">
                <a:latin typeface="Palatino Linotype" pitchFamily="18" charset="0"/>
              </a:rPr>
              <a:t>Psectrocladius</a:t>
            </a:r>
            <a:r>
              <a:rPr lang="en-US" sz="3600" b="1" i="1" dirty="0" smtClean="0">
                <a:latin typeface="Palatino Linotype" pitchFamily="18" charset="0"/>
              </a:rPr>
              <a:t> </a:t>
            </a:r>
            <a:r>
              <a:rPr lang="en-US" sz="3600" b="1" i="1" dirty="0" err="1" smtClean="0">
                <a:latin typeface="Palatino Linotype" pitchFamily="18" charset="0"/>
              </a:rPr>
              <a:t>semicirculatus</a:t>
            </a:r>
            <a:r>
              <a:rPr lang="en-US" sz="3600" b="1" i="1" dirty="0" smtClean="0">
                <a:latin typeface="Palatino Linotype" pitchFamily="18" charset="0"/>
              </a:rPr>
              <a:t>/</a:t>
            </a:r>
            <a:r>
              <a:rPr lang="en-US" sz="3600" b="1" i="1" dirty="0" err="1" smtClean="0">
                <a:latin typeface="Palatino Linotype" pitchFamily="18" charset="0"/>
              </a:rPr>
              <a:t>sordidellus</a:t>
            </a:r>
            <a:r>
              <a:rPr lang="en-US" sz="3600" b="1" i="1" dirty="0" smtClean="0">
                <a:latin typeface="Palatino Linotype" pitchFamily="18" charset="0"/>
              </a:rPr>
              <a:t>, </a:t>
            </a:r>
            <a:r>
              <a:rPr lang="en-US" sz="3600" b="1" i="1" dirty="0" err="1">
                <a:latin typeface="Palatino Linotype" pitchFamily="18" charset="0"/>
              </a:rPr>
              <a:t>Procladius</a:t>
            </a:r>
            <a:r>
              <a:rPr lang="en-US" sz="3600" b="1" i="1" dirty="0">
                <a:latin typeface="Palatino Linotype" pitchFamily="18" charset="0"/>
              </a:rPr>
              <a:t> </a:t>
            </a:r>
            <a:r>
              <a:rPr lang="en-US" sz="3600" b="1" dirty="0">
                <a:latin typeface="Palatino Linotype" pitchFamily="18" charset="0"/>
              </a:rPr>
              <a:t>and </a:t>
            </a:r>
            <a:r>
              <a:rPr lang="en-US" sz="3600" b="1" i="1" dirty="0" err="1">
                <a:latin typeface="Palatino Linotype" pitchFamily="18" charset="0"/>
              </a:rPr>
              <a:t>Tanytarsus</a:t>
            </a:r>
            <a:r>
              <a:rPr lang="en-US" sz="3600" b="1" dirty="0">
                <a:latin typeface="Palatino Linotype" pitchFamily="18" charset="0"/>
              </a:rPr>
              <a:t>.</a:t>
            </a:r>
          </a:p>
          <a:p>
            <a:pPr defTabSz="925513" eaLnBrk="0" hangingPunct="0"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interval between 0 AD and 400 AD was characterized by low midge-inferred MJAT of ~10.0°C.</a:t>
            </a:r>
          </a:p>
          <a:p>
            <a:pPr defTabSz="925513" eaLnBrk="0" hangingPunct="0"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MJAT experienced a sharp rise and fall between 400 AD and 800 AD reaching a maximum of ~11.2°C (Fig. 6).</a:t>
            </a:r>
          </a:p>
          <a:p>
            <a:pPr defTabSz="925513" eaLnBrk="0" hangingPunct="0"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</a:t>
            </a:r>
            <a:r>
              <a:rPr lang="en-US" sz="3600" b="1" dirty="0">
                <a:latin typeface="Palatino Linotype" pitchFamily="18" charset="0"/>
              </a:rPr>
              <a:t>midge-based MJAT inferences indicate that during the </a:t>
            </a:r>
            <a:r>
              <a:rPr lang="en-US" sz="3600" b="1" dirty="0" smtClean="0">
                <a:latin typeface="Palatino Linotype" pitchFamily="18" charset="0"/>
              </a:rPr>
              <a:t>MCA </a:t>
            </a:r>
            <a:r>
              <a:rPr lang="en-US" sz="3600" b="1" dirty="0">
                <a:latin typeface="Palatino Linotype" pitchFamily="18" charset="0"/>
              </a:rPr>
              <a:t>the central Great Basin was characterized by </a:t>
            </a:r>
            <a:r>
              <a:rPr lang="en-US" sz="3600" b="1" dirty="0" smtClean="0">
                <a:latin typeface="Palatino Linotype" pitchFamily="18" charset="0"/>
              </a:rPr>
              <a:t>an increase in temperature of ~1.5°C (</a:t>
            </a:r>
            <a:r>
              <a:rPr lang="en-US" sz="3600" b="1" dirty="0">
                <a:latin typeface="Palatino Linotype" pitchFamily="18" charset="0"/>
              </a:rPr>
              <a:t>Fig. 6</a:t>
            </a:r>
            <a:r>
              <a:rPr lang="en-US" sz="3600" b="1" dirty="0" smtClean="0">
                <a:latin typeface="Palatino Linotype" pitchFamily="18" charset="0"/>
              </a:rPr>
              <a:t>).</a:t>
            </a:r>
          </a:p>
        </p:txBody>
      </p:sp>
      <p:sp>
        <p:nvSpPr>
          <p:cNvPr id="2063" name="Rectangle 515"/>
          <p:cNvSpPr>
            <a:spLocks noChangeArrowheads="1"/>
          </p:cNvSpPr>
          <p:nvPr/>
        </p:nvSpPr>
        <p:spPr bwMode="auto">
          <a:xfrm>
            <a:off x="17417144" y="30769156"/>
            <a:ext cx="10342336" cy="5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850" tIns="46427" rIns="92850" bIns="46427">
            <a:spAutoFit/>
          </a:bodyPr>
          <a:lstStyle/>
          <a:p>
            <a:pPr defTabSz="925513"/>
            <a:r>
              <a:rPr lang="en-US" sz="2800" dirty="0">
                <a:latin typeface="Arial" charset="0"/>
              </a:rPr>
              <a:t>Fig. 4  Chironomid relative abundance diagram for Stella Lake.</a:t>
            </a:r>
          </a:p>
        </p:txBody>
      </p:sp>
      <p:sp>
        <p:nvSpPr>
          <p:cNvPr id="2064" name="Rectangle 560"/>
          <p:cNvSpPr>
            <a:spLocks noChangeArrowheads="1"/>
          </p:cNvSpPr>
          <p:nvPr/>
        </p:nvSpPr>
        <p:spPr bwMode="auto">
          <a:xfrm>
            <a:off x="30318075" y="12517225"/>
            <a:ext cx="12450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7" rIns="92850" bIns="46427" anchor="ctr">
            <a:spAutoFit/>
          </a:bodyPr>
          <a:lstStyle/>
          <a:p>
            <a:pPr defTabSz="925513"/>
            <a:r>
              <a:rPr lang="en-US" sz="2800" dirty="0">
                <a:latin typeface="Arial" charset="0"/>
              </a:rPr>
              <a:t>Fig. 6 Loss-on-Ignition (</a:t>
            </a:r>
            <a:r>
              <a:rPr lang="en-US" sz="2800" dirty="0" smtClean="0">
                <a:latin typeface="Arial" charset="0"/>
              </a:rPr>
              <a:t>LOI) (blue line), </a:t>
            </a:r>
            <a:r>
              <a:rPr lang="en-US" sz="2800" dirty="0">
                <a:latin typeface="Arial" charset="0"/>
              </a:rPr>
              <a:t>chironomid-inferred MJAT </a:t>
            </a:r>
            <a:r>
              <a:rPr lang="en-US" sz="2800" dirty="0" smtClean="0">
                <a:latin typeface="Arial" charset="0"/>
              </a:rPr>
              <a:t>(°C)(</a:t>
            </a:r>
            <a:r>
              <a:rPr lang="en-US" sz="2800" dirty="0">
                <a:latin typeface="Arial" charset="0"/>
              </a:rPr>
              <a:t>red line with circles</a:t>
            </a:r>
            <a:r>
              <a:rPr lang="en-US" sz="2800" dirty="0" smtClean="0">
                <a:latin typeface="Arial" charset="0"/>
              </a:rPr>
              <a:t>), sample specific error (°C)(black lines</a:t>
            </a:r>
            <a:r>
              <a:rPr lang="en-US" sz="2800" dirty="0" smtClean="0">
                <a:latin typeface="Arial" charset="0"/>
              </a:rPr>
              <a:t>), </a:t>
            </a:r>
            <a:r>
              <a:rPr lang="en-US" sz="2800" dirty="0">
                <a:latin typeface="Arial" charset="0"/>
              </a:rPr>
              <a:t>LOWESS smooth (span = </a:t>
            </a:r>
            <a:r>
              <a:rPr lang="en-US" sz="2800" dirty="0" smtClean="0">
                <a:latin typeface="Arial" charset="0"/>
              </a:rPr>
              <a:t>0.20</a:t>
            </a:r>
            <a:r>
              <a:rPr lang="en-US" sz="2800" dirty="0">
                <a:latin typeface="Arial" charset="0"/>
              </a:rPr>
              <a:t>) of chironomid-inferred MJAT (thick red line). </a:t>
            </a:r>
          </a:p>
        </p:txBody>
      </p:sp>
      <p:sp>
        <p:nvSpPr>
          <p:cNvPr id="2065" name="Rectangle 570"/>
          <p:cNvSpPr>
            <a:spLocks noChangeArrowheads="1"/>
          </p:cNvSpPr>
          <p:nvPr/>
        </p:nvSpPr>
        <p:spPr bwMode="auto">
          <a:xfrm>
            <a:off x="942975" y="18853150"/>
            <a:ext cx="7253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defTabSz="776288" eaLnBrk="0" hangingPunct="0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Fig.1: Photomicrograph of  a </a:t>
            </a:r>
            <a:r>
              <a:rPr lang="en-US" sz="2800" i="1" dirty="0" err="1">
                <a:latin typeface="Arial" charset="0"/>
              </a:rPr>
              <a:t>Dicrotendipes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 head capsule (scale bar is 50 </a:t>
            </a:r>
            <a:r>
              <a:rPr lang="en-US" sz="2800" dirty="0">
                <a:latin typeface="Arial" charset="0"/>
                <a:sym typeface="Symbol" pitchFamily="18" charset="2"/>
              </a:rPr>
              <a:t>m).   VMP = </a:t>
            </a:r>
            <a:r>
              <a:rPr lang="en-US" sz="2800" dirty="0" err="1">
                <a:latin typeface="Arial" charset="0"/>
                <a:sym typeface="Symbol" pitchFamily="18" charset="2"/>
              </a:rPr>
              <a:t>ventromental</a:t>
            </a:r>
            <a:r>
              <a:rPr lang="en-US" sz="2800" dirty="0">
                <a:latin typeface="Arial" charset="0"/>
                <a:sym typeface="Symbol" pitchFamily="18" charset="2"/>
              </a:rPr>
              <a:t> plate</a:t>
            </a:r>
          </a:p>
        </p:txBody>
      </p:sp>
      <p:grpSp>
        <p:nvGrpSpPr>
          <p:cNvPr id="2066" name="Group 571"/>
          <p:cNvGrpSpPr>
            <a:grpSpLocks/>
          </p:cNvGrpSpPr>
          <p:nvPr/>
        </p:nvGrpSpPr>
        <p:grpSpPr bwMode="auto">
          <a:xfrm>
            <a:off x="2576513" y="15043150"/>
            <a:ext cx="4202112" cy="3657600"/>
            <a:chOff x="5565" y="5184"/>
            <a:chExt cx="1692" cy="1680"/>
          </a:xfrm>
        </p:grpSpPr>
        <p:grpSp>
          <p:nvGrpSpPr>
            <p:cNvPr id="2130" name="Group 572"/>
            <p:cNvGrpSpPr>
              <a:grpSpLocks/>
            </p:cNvGrpSpPr>
            <p:nvPr/>
          </p:nvGrpSpPr>
          <p:grpSpPr bwMode="auto">
            <a:xfrm>
              <a:off x="5565" y="5184"/>
              <a:ext cx="1692" cy="1680"/>
              <a:chOff x="336" y="144"/>
              <a:chExt cx="1776" cy="1824"/>
            </a:xfrm>
          </p:grpSpPr>
          <p:pic>
            <p:nvPicPr>
              <p:cNvPr id="2133" name="Picture 573" descr="Dicrotendipes v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227" r="21979"/>
              <a:stretch>
                <a:fillRect/>
              </a:stretch>
            </p:blipFill>
            <p:spPr bwMode="auto">
              <a:xfrm rot="10800000">
                <a:off x="336" y="144"/>
                <a:ext cx="1776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4" name="Line 574"/>
              <p:cNvSpPr>
                <a:spLocks noChangeShapeType="1"/>
              </p:cNvSpPr>
              <p:nvPr/>
            </p:nvSpPr>
            <p:spPr bwMode="auto">
              <a:xfrm>
                <a:off x="1024" y="224"/>
                <a:ext cx="725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1" name="Line 575"/>
            <p:cNvSpPr>
              <a:spLocks noChangeShapeType="1"/>
            </p:cNvSpPr>
            <p:nvPr/>
          </p:nvSpPr>
          <p:spPr bwMode="auto">
            <a:xfrm flipH="1" flipV="1">
              <a:off x="6655" y="5611"/>
              <a:ext cx="94" cy="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Text Box 576"/>
            <p:cNvSpPr txBox="1">
              <a:spLocks noChangeArrowheads="1"/>
            </p:cNvSpPr>
            <p:nvPr/>
          </p:nvSpPr>
          <p:spPr bwMode="auto">
            <a:xfrm>
              <a:off x="6608" y="5909"/>
              <a:ext cx="252" cy="142"/>
            </a:xfrm>
            <a:prstGeom prst="rect">
              <a:avLst/>
            </a:prstGeom>
            <a:noFill/>
            <a:ln w="28575" cap="sq" algn="ctr">
              <a:noFill/>
              <a:miter lim="800000"/>
              <a:headEnd/>
              <a:tailEnd/>
            </a:ln>
          </p:spPr>
          <p:txBody>
            <a:bodyPr wrap="none" lIns="92850" tIns="46427" rIns="92850" bIns="46427">
              <a:spAutoFit/>
            </a:bodyPr>
            <a:lstStyle/>
            <a:p>
              <a:pPr defTabSz="925513" eaLnBrk="0" hangingPunct="0"/>
              <a:r>
                <a:rPr lang="en-US" sz="1400" b="1">
                  <a:latin typeface="Verdana" pitchFamily="34" charset="0"/>
                </a:rPr>
                <a:t>VMP</a:t>
              </a:r>
            </a:p>
          </p:txBody>
        </p:sp>
      </p:grpSp>
      <p:sp>
        <p:nvSpPr>
          <p:cNvPr id="2067" name="Rectangle 8"/>
          <p:cNvSpPr>
            <a:spLocks noChangeArrowheads="1"/>
          </p:cNvSpPr>
          <p:nvPr/>
        </p:nvSpPr>
        <p:spPr bwMode="auto">
          <a:xfrm>
            <a:off x="8335963" y="18827750"/>
            <a:ext cx="76723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25513"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Fig.2: (a) Map of study site and locations of other regional records. Stella Lake = SL.</a:t>
            </a:r>
            <a:r>
              <a:rPr lang="en-US"/>
              <a:t>  </a:t>
            </a:r>
            <a:r>
              <a:rPr lang="en-US" sz="2800">
                <a:latin typeface="Arial" charset="0"/>
              </a:rPr>
              <a:t>(b) Stella Lake study site (x = coring location).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2068" name="Picture 73" descr="Stella La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0663" y="24344313"/>
            <a:ext cx="490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Rectangle 74"/>
          <p:cNvSpPr>
            <a:spLocks noChangeArrowheads="1"/>
          </p:cNvSpPr>
          <p:nvPr/>
        </p:nvSpPr>
        <p:spPr bwMode="auto">
          <a:xfrm>
            <a:off x="3509963" y="27544713"/>
            <a:ext cx="980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25513"/>
            <a:r>
              <a:rPr lang="en-US" sz="2800">
                <a:latin typeface="Arial" charset="0"/>
              </a:rPr>
              <a:t>Fig. 3 Stella Lake, Great Basin N. P. (August 2007) </a:t>
            </a:r>
          </a:p>
        </p:txBody>
      </p:sp>
      <p:sp>
        <p:nvSpPr>
          <p:cNvPr id="2070" name="Rectangle 84"/>
          <p:cNvSpPr>
            <a:spLocks noChangeArrowheads="1"/>
          </p:cNvSpPr>
          <p:nvPr/>
        </p:nvSpPr>
        <p:spPr bwMode="auto">
          <a:xfrm>
            <a:off x="30165675" y="5298848"/>
            <a:ext cx="1290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MJAT then  remained relatively constant from 1300 AD to present, with minor fluctuations (Fig</a:t>
            </a:r>
            <a:r>
              <a:rPr lang="en-US" sz="3600" b="1" dirty="0">
                <a:latin typeface="Palatino Linotype" pitchFamily="18" charset="0"/>
              </a:rPr>
              <a:t>. 6).</a:t>
            </a:r>
          </a:p>
        </p:txBody>
      </p:sp>
      <p:pic>
        <p:nvPicPr>
          <p:cNvPr id="2121" name="Picture 319" descr="Basemap (021009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175" y="14927263"/>
            <a:ext cx="7159625" cy="3713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2" name="Picture 320" descr="Chironomid % diagram (021009)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6554450" y="22353729"/>
            <a:ext cx="12001323" cy="83086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3" name="Picture 321" descr="MJAT_LOI(Smooth)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2182130" y="6689708"/>
            <a:ext cx="7414195" cy="568940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25" name="Rectangle 324"/>
          <p:cNvSpPr>
            <a:spLocks noChangeArrowheads="1"/>
          </p:cNvSpPr>
          <p:nvPr/>
        </p:nvSpPr>
        <p:spPr bwMode="auto">
          <a:xfrm>
            <a:off x="30162500" y="27395260"/>
            <a:ext cx="124507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7" rIns="92850" bIns="46427" anchor="ctr">
            <a:spAutoFit/>
          </a:bodyPr>
          <a:lstStyle/>
          <a:p>
            <a:pPr defTabSz="925513"/>
            <a:r>
              <a:rPr lang="en-US" sz="2800" dirty="0">
                <a:latin typeface="Arial" charset="0"/>
              </a:rPr>
              <a:t>Fig. 7 Summary diagram of existing selected </a:t>
            </a:r>
            <a:r>
              <a:rPr lang="en-US" sz="2800" dirty="0" smtClean="0">
                <a:latin typeface="Arial" charset="0"/>
              </a:rPr>
              <a:t>paleoclimate </a:t>
            </a:r>
            <a:r>
              <a:rPr lang="en-US" sz="2800" dirty="0">
                <a:latin typeface="Arial" charset="0"/>
              </a:rPr>
              <a:t>records and data from Stella Lake.</a:t>
            </a:r>
          </a:p>
        </p:txBody>
      </p:sp>
      <p:sp>
        <p:nvSpPr>
          <p:cNvPr id="2127" name="Text Box 327"/>
          <p:cNvSpPr txBox="1">
            <a:spLocks noChangeArrowheads="1"/>
          </p:cNvSpPr>
          <p:nvPr/>
        </p:nvSpPr>
        <p:spPr bwMode="auto">
          <a:xfrm>
            <a:off x="604155" y="28216225"/>
            <a:ext cx="146957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25513">
              <a:buFontTx/>
              <a:buChar char="•"/>
            </a:pPr>
            <a:r>
              <a:rPr lang="en-US" sz="3600" b="1" dirty="0">
                <a:latin typeface="Palatino Linotype" pitchFamily="18" charset="0"/>
              </a:rPr>
              <a:t> Chronological control was provided by </a:t>
            </a:r>
            <a:r>
              <a:rPr lang="en-US" sz="3600" b="1" dirty="0" smtClean="0">
                <a:latin typeface="Palatino Linotype" pitchFamily="18" charset="0"/>
              </a:rPr>
              <a:t> six </a:t>
            </a:r>
            <a:r>
              <a:rPr lang="en-US" sz="3600" b="1" baseline="30000" dirty="0" smtClean="0">
                <a:latin typeface="Palatino Linotype" pitchFamily="18" charset="0"/>
              </a:rPr>
              <a:t>14</a:t>
            </a:r>
            <a:r>
              <a:rPr lang="en-US" sz="3600" b="1" dirty="0" smtClean="0">
                <a:latin typeface="Palatino Linotype" pitchFamily="18" charset="0"/>
              </a:rPr>
              <a:t>C </a:t>
            </a:r>
            <a:r>
              <a:rPr lang="en-US" sz="3600" b="1" dirty="0">
                <a:latin typeface="Palatino Linotype" pitchFamily="18" charset="0"/>
              </a:rPr>
              <a:t>AMS dates on </a:t>
            </a:r>
          </a:p>
          <a:p>
            <a:pPr marL="228600" indent="-228600" defTabSz="925513"/>
            <a:r>
              <a:rPr lang="en-US" sz="3600" b="1" dirty="0">
                <a:latin typeface="Palatino Linotype" pitchFamily="18" charset="0"/>
              </a:rPr>
              <a:t>  terrestrial macro-fossils (Table 1</a:t>
            </a:r>
            <a:r>
              <a:rPr lang="en-US" sz="3600" b="1" dirty="0" smtClean="0">
                <a:latin typeface="Palatino Linotype" pitchFamily="18" charset="0"/>
              </a:rPr>
              <a:t>).</a:t>
            </a:r>
            <a:endParaRPr lang="en-US" sz="3600" b="1" dirty="0">
              <a:latin typeface="Palatino Linotype" pitchFamily="18" charset="0"/>
            </a:endParaRPr>
          </a:p>
          <a:p>
            <a:pPr marL="228600" indent="-228600" defTabSz="925513">
              <a:buFontTx/>
              <a:buChar char="•"/>
            </a:pPr>
            <a:r>
              <a:rPr lang="en-US" sz="3600" b="1" dirty="0">
                <a:latin typeface="Palatino Linotype" pitchFamily="18" charset="0"/>
              </a:rPr>
              <a:t> Sub-fossil midge remains were identified and </a:t>
            </a:r>
            <a:r>
              <a:rPr lang="en-US" sz="3600" b="1" dirty="0" smtClean="0">
                <a:latin typeface="Palatino Linotype" pitchFamily="18" charset="0"/>
              </a:rPr>
              <a:t>enumerated (n=78, ~25 </a:t>
            </a:r>
            <a:r>
              <a:rPr lang="en-US" sz="3600" b="1" dirty="0">
                <a:latin typeface="Palatino Linotype" pitchFamily="18" charset="0"/>
              </a:rPr>
              <a:t>year resolution</a:t>
            </a:r>
            <a:r>
              <a:rPr lang="en-US" sz="3600" b="1" dirty="0" smtClean="0">
                <a:latin typeface="Palatino Linotype" pitchFamily="18" charset="0"/>
              </a:rPr>
              <a:t>).</a:t>
            </a:r>
            <a:endParaRPr lang="en-US" sz="3600" b="1" dirty="0">
              <a:latin typeface="Palatino Linotype" pitchFamily="18" charset="0"/>
            </a:endParaRPr>
          </a:p>
        </p:txBody>
      </p:sp>
      <p:graphicFrame>
        <p:nvGraphicFramePr>
          <p:cNvPr id="38" name="Group 849"/>
          <p:cNvGraphicFramePr>
            <a:graphicFrameLocks/>
          </p:cNvGraphicFramePr>
          <p:nvPr/>
        </p:nvGraphicFramePr>
        <p:xfrm>
          <a:off x="16150771" y="5117646"/>
          <a:ext cx="12543972" cy="47280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0453"/>
                <a:gridCol w="1760558"/>
                <a:gridCol w="1980627"/>
                <a:gridCol w="1760558"/>
                <a:gridCol w="2310732"/>
                <a:gridCol w="1686473"/>
                <a:gridCol w="1614571"/>
              </a:tblGrid>
              <a:tr h="115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 Code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Depth (cm)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 yr BP ± 1σ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2σ age Range (cal yr BP)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Relative area under Distribution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Calibrated Age (cal yr BP)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OS-64661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Conifer Needle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185 ± 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137 - 224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0.556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180.5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262566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Conifer Needle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1250 ± 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1076 -1276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262567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Conifer Needle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1640 ± 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1373 -1711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OS-64648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112.5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Plant/Wood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2080 ± 35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1985 - 2145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0.955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OS-64661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233.0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Plant/Wood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3920 ± 35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4242 - 4438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OS-64649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320.5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Plant/Wood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5970 ± 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6713 - 6902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0.962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3" name="Rectangle 37"/>
          <p:cNvSpPr>
            <a:spLocks noChangeArrowheads="1"/>
          </p:cNvSpPr>
          <p:nvPr/>
        </p:nvSpPr>
        <p:spPr bwMode="auto">
          <a:xfrm>
            <a:off x="815975" y="5396815"/>
            <a:ext cx="14492288" cy="114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02" tIns="38701" rIns="77402" bIns="38701">
            <a:spAutoFit/>
          </a:bodyPr>
          <a:lstStyle/>
          <a:p>
            <a:pPr defTabSz="776288" eaLnBrk="0" hangingPunct="0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</a:t>
            </a:r>
            <a:r>
              <a:rPr lang="en-US" sz="3600" b="1" dirty="0">
                <a:latin typeface="Palatino Linotype" pitchFamily="18" charset="0"/>
              </a:rPr>
              <a:t>Great Basin has experienced large fluctuations in its thermal and precipitation regimes during the late </a:t>
            </a:r>
            <a:r>
              <a:rPr lang="en-US" sz="3600" b="1" dirty="0" smtClean="0">
                <a:latin typeface="Palatino Linotype" pitchFamily="18" charset="0"/>
              </a:rPr>
              <a:t>Holocene. </a:t>
            </a:r>
            <a:r>
              <a:rPr lang="en-US" sz="3600" b="1" dirty="0">
                <a:latin typeface="Palatino Linotype" pitchFamily="18" charset="0"/>
              </a:rPr>
              <a:t>Understanding the nature and causes of this variability </a:t>
            </a:r>
            <a:r>
              <a:rPr lang="en-US" sz="3600" b="1" dirty="0" smtClean="0">
                <a:latin typeface="Palatino Linotype" pitchFamily="18" charset="0"/>
              </a:rPr>
              <a:t>is crucial given how important and potentially limiting water resources are in this region.</a:t>
            </a:r>
            <a:r>
              <a:rPr lang="en-US" sz="3600" dirty="0" smtClean="0">
                <a:latin typeface="Palatino Linotype" pitchFamily="18" charset="0"/>
              </a:rPr>
              <a:t> </a:t>
            </a:r>
            <a:endParaRPr lang="en-US" sz="3600" b="1" dirty="0">
              <a:latin typeface="Palatino Linotype" pitchFamily="18" charset="0"/>
            </a:endParaRPr>
          </a:p>
          <a:p>
            <a:pPr defTabSz="776288" eaLnBrk="0" hangingPunct="0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Medieval Climatic Anomaly (MCA) (900-1300 AD) is the most recent interval of warmth, comparable to present. Detailed study of the MCA places modern climate variability into context and may inform our understanding of future </a:t>
            </a:r>
            <a:r>
              <a:rPr lang="en-US" sz="3600" b="1" dirty="0" smtClean="0">
                <a:latin typeface="Palatino Linotype" pitchFamily="18" charset="0"/>
              </a:rPr>
              <a:t>conditions.</a:t>
            </a:r>
            <a:endParaRPr lang="en-US" sz="3600" b="1" dirty="0" smtClean="0">
              <a:latin typeface="Palatino Linotype" pitchFamily="18" charset="0"/>
            </a:endParaRPr>
          </a:p>
          <a:p>
            <a:pPr defTabSz="776288" eaLnBrk="0" hangingPunct="0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</a:t>
            </a:r>
            <a:r>
              <a:rPr lang="en-US" sz="3600" b="1" dirty="0">
                <a:latin typeface="Palatino Linotype" pitchFamily="18" charset="0"/>
              </a:rPr>
              <a:t>remains of chironomids (Fig. 1</a:t>
            </a:r>
            <a:r>
              <a:rPr lang="en-US" sz="3600" b="1" dirty="0" smtClean="0">
                <a:latin typeface="Palatino Linotype" pitchFamily="18" charset="0"/>
              </a:rPr>
              <a:t>) </a:t>
            </a:r>
            <a:r>
              <a:rPr lang="en-US" sz="3600" b="1" dirty="0">
                <a:latin typeface="Palatino Linotype" pitchFamily="18" charset="0"/>
              </a:rPr>
              <a:t>preserved in the sediment of Stella Lake, a small climatically sensitive lake located in Great Basin National Park (GBNP) were used to quantitatively </a:t>
            </a:r>
            <a:r>
              <a:rPr lang="en-US" sz="3600" b="1" dirty="0" smtClean="0">
                <a:latin typeface="Palatino Linotype" pitchFamily="18" charset="0"/>
              </a:rPr>
              <a:t>reconstruct </a:t>
            </a:r>
            <a:r>
              <a:rPr lang="en-US" sz="3600" b="1" dirty="0">
                <a:latin typeface="Palatino Linotype" pitchFamily="18" charset="0"/>
              </a:rPr>
              <a:t>long-term changes in the temperature regime of the </a:t>
            </a:r>
            <a:r>
              <a:rPr lang="en-US" sz="3600" b="1" dirty="0" smtClean="0">
                <a:latin typeface="Palatino Linotype" pitchFamily="18" charset="0"/>
              </a:rPr>
              <a:t>region.</a:t>
            </a:r>
            <a:endParaRPr lang="en-US" sz="3600" b="1" dirty="0" smtClean="0">
              <a:latin typeface="Palatino Linotype" pitchFamily="18" charset="0"/>
            </a:endParaRPr>
          </a:p>
          <a:p>
            <a:pPr defTabSz="776288" eaLnBrk="0" hangingPunct="0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Improving our understanding of thermal regimes during the MCA is critical given the major role temperature plays in controlling effective moisture balance in arid environments, such as the Great </a:t>
            </a:r>
            <a:r>
              <a:rPr lang="en-US" sz="3600" b="1" dirty="0" smtClean="0">
                <a:latin typeface="Palatino Linotype" pitchFamily="18" charset="0"/>
              </a:rPr>
              <a:t>Basin.</a:t>
            </a:r>
            <a:endParaRPr lang="en-US" sz="3600" b="1" dirty="0" smtClean="0">
              <a:latin typeface="Palatino Linotype" pitchFamily="18" charset="0"/>
            </a:endParaRPr>
          </a:p>
          <a:p>
            <a:pPr defTabSz="776288" eaLnBrk="0" hangingPunct="0">
              <a:spcBef>
                <a:spcPct val="50000"/>
              </a:spcBef>
              <a:buFontTx/>
              <a:buChar char="•"/>
            </a:pPr>
            <a:endParaRPr lang="en-US" sz="3600" b="1" dirty="0" smtClean="0">
              <a:latin typeface="Palatino Linotype" pitchFamily="18" charset="0"/>
            </a:endParaRPr>
          </a:p>
          <a:p>
            <a:pPr defTabSz="776288" eaLnBrk="0" hangingPunct="0">
              <a:spcBef>
                <a:spcPct val="50000"/>
              </a:spcBef>
              <a:buFontTx/>
              <a:buChar char="•"/>
            </a:pPr>
            <a:endParaRPr lang="en-US" sz="3600" b="1" dirty="0"/>
          </a:p>
        </p:txBody>
      </p:sp>
      <p:sp>
        <p:nvSpPr>
          <p:cNvPr id="39" name="Text Box 327"/>
          <p:cNvSpPr txBox="1">
            <a:spLocks noChangeArrowheads="1"/>
          </p:cNvSpPr>
          <p:nvPr/>
        </p:nvSpPr>
        <p:spPr bwMode="auto">
          <a:xfrm>
            <a:off x="16330385" y="10709275"/>
            <a:ext cx="123412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25513"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A </a:t>
            </a:r>
            <a:r>
              <a:rPr lang="en-US" sz="3600" b="1" dirty="0">
                <a:latin typeface="Palatino Linotype" pitchFamily="18" charset="0"/>
              </a:rPr>
              <a:t>chironomid-based Mean July Air Temperature (MJAT) inference model designed specifically for use in the Great Basin was developed using a weighted-averaging partial least squares (WA-PLS) </a:t>
            </a:r>
            <a:r>
              <a:rPr lang="en-US" sz="3600" b="1" dirty="0" smtClean="0">
                <a:latin typeface="Palatino Linotype" pitchFamily="18" charset="0"/>
              </a:rPr>
              <a:t>approach (Porinchu et al., 2010) and applied to the sub-fossil midge assemblages.</a:t>
            </a:r>
            <a:endParaRPr lang="en-US" sz="3600" b="1" dirty="0">
              <a:latin typeface="Palatino Linotype" pitchFamily="18" charset="0"/>
            </a:endParaRPr>
          </a:p>
          <a:p>
            <a:pPr marL="228600" indent="-228600" defTabSz="925513">
              <a:buFontTx/>
              <a:buChar char="•"/>
            </a:pPr>
            <a:endParaRPr lang="en-US" sz="3600" b="1" dirty="0">
              <a:latin typeface="Palatino Linotype" pitchFamily="18" charset="0"/>
            </a:endParaRPr>
          </a:p>
        </p:txBody>
      </p:sp>
      <p:pic>
        <p:nvPicPr>
          <p:cNvPr id="40" name="Picture 39" descr="Multi-Proxy Stella 2k (083110)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975299" y="22043480"/>
            <a:ext cx="9947659" cy="5256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29" name="Rectangle 329"/>
          <p:cNvSpPr>
            <a:spLocks noChangeArrowheads="1"/>
          </p:cNvSpPr>
          <p:nvPr/>
        </p:nvSpPr>
        <p:spPr bwMode="auto">
          <a:xfrm>
            <a:off x="29957486" y="14676225"/>
            <a:ext cx="13171714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Stella Lake record broadens our knowledge of the thermal conditions that existed during the last 2000 yrs in the Great Basin by providing an independent quantitative reconstruction of MJAT.</a:t>
            </a:r>
          </a:p>
          <a:p>
            <a:pPr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warming that occurs at ~600 AD appears to correspond to regional records of warmth and aridity. </a:t>
            </a:r>
          </a:p>
          <a:p>
            <a:pPr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The warming during the MCA corresponds to global records of increasing temperature and biomass burning (Fig. 7). The warming is also aligned with a regional picture of increased aridity.</a:t>
            </a:r>
          </a:p>
          <a:p>
            <a:pPr>
              <a:buFontTx/>
              <a:buChar char="•"/>
            </a:pPr>
            <a:r>
              <a:rPr lang="en-US" sz="3600" b="1" dirty="0" smtClean="0">
                <a:latin typeface="Palatino Linotype" pitchFamily="18" charset="0"/>
              </a:rPr>
              <a:t>This and future quantitative reconstructions of past thermal conditions will enable an examination of the influence of temperature on aridity in the Great Basin.</a:t>
            </a:r>
          </a:p>
          <a:p>
            <a:pPr>
              <a:buFontTx/>
              <a:buChar char="•"/>
            </a:pPr>
            <a:endParaRPr lang="en-US" sz="3600" b="1" dirty="0" smtClean="0">
              <a:latin typeface="Palatino Linotype" pitchFamily="18" charset="0"/>
            </a:endParaRPr>
          </a:p>
          <a:p>
            <a:pPr>
              <a:buFontTx/>
              <a:buChar char="•"/>
            </a:pPr>
            <a:endParaRPr lang="en-US" sz="36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939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Scott Reinemann</cp:lastModifiedBy>
  <cp:revision>124</cp:revision>
  <dcterms:created xsi:type="dcterms:W3CDTF">2003-03-25T23:50:17Z</dcterms:created>
  <dcterms:modified xsi:type="dcterms:W3CDTF">2010-10-07T19:00:46Z</dcterms:modified>
</cp:coreProperties>
</file>